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5C0"/>
    <a:srgbClr val="5E90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6134E-4CB5-4034-9211-8C6D4A6BDCDC}" type="datetimeFigureOut">
              <a:rPr lang="ko-KR" altLang="en-US" smtClean="0"/>
              <a:pPr/>
              <a:t>2011-11-10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7FF4-B642-4D0C-8F58-7DC1A8F21E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㈜</a:t>
            </a:r>
            <a:r>
              <a:rPr lang="ko-KR" altLang="en-US" dirty="0" err="1" smtClean="0"/>
              <a:t>티엔씨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신사옥</a:t>
            </a:r>
            <a:r>
              <a:rPr lang="ko-KR" altLang="en-US" dirty="0" smtClean="0"/>
              <a:t> 준공식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sz="3200" dirty="0" smtClean="0"/>
              <a:t>운영 시나리오</a:t>
            </a:r>
            <a:r>
              <a:rPr lang="en-US" altLang="ko-KR" sz="3200" dirty="0" smtClean="0"/>
              <a:t>-</a:t>
            </a:r>
            <a:endParaRPr lang="ko-KR" altLang="en-US" sz="32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00166" y="3890978"/>
            <a:ext cx="6400800" cy="239554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2011. 11 12(</a:t>
            </a:r>
            <a:r>
              <a:rPr lang="ko-KR" altLang="en-US" sz="2800" dirty="0" smtClean="0"/>
              <a:t>토</a:t>
            </a:r>
            <a:r>
              <a:rPr lang="en-US" altLang="ko-KR" sz="2800" dirty="0" smtClean="0"/>
              <a:t>) </a:t>
            </a:r>
            <a:r>
              <a:rPr lang="en-US" altLang="ko-KR" sz="1800" dirty="0" smtClean="0"/>
              <a:t>11:00~13:00</a:t>
            </a:r>
          </a:p>
          <a:p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 smtClean="0"/>
              <a:t>기  획  부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57158" y="642918"/>
          <a:ext cx="8429684" cy="5929355"/>
        </p:xfrm>
        <a:graphic>
          <a:graphicData uri="http://schemas.openxmlformats.org/drawingml/2006/table">
            <a:tbl>
              <a:tblPr/>
              <a:tblGrid>
                <a:gridCol w="928694"/>
                <a:gridCol w="642942"/>
                <a:gridCol w="5857916"/>
                <a:gridCol w="1000132"/>
              </a:tblGrid>
              <a:tr h="17651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구 분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시 간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주요사항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멘트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/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연출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준비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/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대상자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51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식전공연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10:45~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식전 공연 진행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남진우 색소폰 연주자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) 2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곡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색소폰 연주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877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시작안내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10:57~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장내에 계신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내외 귀빈 여러분께 안내 말씀 드립니다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잠시 후 이곳 행사장에는 주식회사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신사옥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준공식 이 거행될 예정이오니 참가자 여러분께서는 마련된 자리에 앉아 주시면 감사 하겠습니다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4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준공식 시작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11:00~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지금부터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주식회사 티엔씨 아산 신사옥 준공식을 거행 하도록 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 연주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55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진행자 소개 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11:01~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금일 진행을 맡은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티엔씨 기획부장 윤현섭입니다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금번 당사의 준공식에 바쁜 주말에도 불구하고 참석해 주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신 주주님과 내외빈 여러분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그리고 특별히 참석해 주신 사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원 가족 여러분께 진심으로 감사의 말씀을 올립니다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&lt;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앞으로 나가서 인사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&gt;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단상 앞으로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55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행사순서 안내 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11:02~ 03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금일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행사 순서에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대해 안내 드리겠습니다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먼저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1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부 행사로는 내외빈 소개와 감사패 수여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이어서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회사 대표로부터 환영사 및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외빈 축사와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performance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그리고 자리를 이동하여 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Tape Cutting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및 기념식수 그리고 간단한 공장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Tour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순으로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진행하며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  2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부 행사는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본사옥 뒷편 생활관으로 자리를 옮겨서 오찬을 즐기는 것으로 식순을 진행하겠습니다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757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국민의례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11:05~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11:10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먼저 국민의례가 있겠습니다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모든 참가자께서는 자리에서 일어나 태극기를 향해 주시기 바랍니다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국기에 대한 경레</a:t>
                      </a:r>
                      <a:r>
                        <a:rPr lang="en-US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!(</a:t>
                      </a: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연주</a:t>
                      </a:r>
                      <a:r>
                        <a:rPr lang="en-US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(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나는 자랑스러운 태극기 앞에 자유롭고 정의로운 대한민국의 무궁한 영광을 위하여 충성을 다할 것을 굳게 다짐합니다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.)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애국가는 생략하겠습니다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모두 자리에 앉아 주시기 바랍니다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색소폰 연주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국민의례</a:t>
                      </a:r>
                      <a:r>
                        <a:rPr lang="en-US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15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내외 귀빈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소 개</a:t>
                      </a: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11:10~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11:15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다음으로는 금일 이 자리를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빛내주시기 위해 참석하신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내외 귀빈 여러분을 소개해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드리겠습니다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한 분 한 분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소소개드릴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때마다 큰 박수로 환영해 주시기 바랍니다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시간 관계상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몇 몇 분만 소개해 올리겠습니다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본 멋진 사옥의 설계와 감리를 맡으신 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주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산다건축사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사무소 의 황상준 대표님과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본 사옥을 아름답게 건축하신 시공업체 시산종합건설 주식회사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권혁두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대표님이 참석하셨습니다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다음으로 당사의 주주이신 신금호님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지옥조님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박영수님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김인영님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라인숙님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께서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참석하셨습니다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다음은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신한증권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김후근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지점장님이 참석하셨습니다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아산시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둔포면장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이상득면장님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오늘 식전공연을 멋지게 연주하신 색소폰 연주가의 남진우님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참고로 남진우님께서는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빌클린턴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대통령 방한 공연과 영국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엘리자베스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세 초청 공연을 하신 연주가이십니다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그리고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퍼포먼스를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진행해 주실 서예가이자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칼럼니스트 도정 권상호님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당사의 대표이신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대표이사 이십니다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그외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많은 분들이 참석을 하셨지만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특히 당사의 매출 성장에 많은 고락을 함께한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30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여 협력업체대표님과 관계자 분이 참석을 해 주셨읍니다만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시간관계상 소개해 올리지 못함을 양해해 주시기 바랍니다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 err="1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</a:t>
                      </a:r>
                      <a:r>
                        <a:rPr lang="ko-KR" altLang="en-US" sz="900" kern="100" dirty="0" err="1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소폰</a:t>
                      </a:r>
                      <a:r>
                        <a:rPr lang="ko-KR" altLang="en-US" sz="900" kern="10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smtClean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연주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6416" marR="464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28572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8. </a:t>
            </a:r>
            <a:r>
              <a:rPr lang="ko-KR" altLang="en-US" dirty="0" smtClean="0"/>
              <a:t>행사 시나리오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59" y="571481"/>
          <a:ext cx="8501120" cy="5319521"/>
        </p:xfrm>
        <a:graphic>
          <a:graphicData uri="http://schemas.openxmlformats.org/drawingml/2006/table">
            <a:tbl>
              <a:tblPr/>
              <a:tblGrid>
                <a:gridCol w="1219117"/>
                <a:gridCol w="817229"/>
                <a:gridCol w="4497652"/>
                <a:gridCol w="1226808"/>
                <a:gridCol w="740314"/>
              </a:tblGrid>
              <a:tr h="554293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감사패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안 내 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11:15~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다음은 금일이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있기까지 열과 성을 다하여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노력과 지원을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아끼지 않으신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단체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및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개인에  대한 감사패 전달을 하도록 하겠습니다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전달식은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당사의 대표이신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대표께서 전달 하도록 하겠습니다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그리고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호명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되시는 분께서는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단상으로 올라와 주시기 바랍니다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 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64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감사패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대상자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호명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먼저 감사패 수여자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1.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공장 건축에 대한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공로로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 (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주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산다건축사 사무소 의 황상준 대표님과 시산종합건설 권혁두 대표님 이상 감사패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수여 받으실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2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분은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단상으로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올라와 주시기 바랍니다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감사패 전달은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대표께서 하시겠습니다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 err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</a:t>
                      </a:r>
                      <a:r>
                        <a:rPr lang="ko-KR" sz="900" kern="10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연주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827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감사패 증정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아산 공장 건축에 대한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감사패 증정이 있겠습니다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공장 건축 대표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: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시산종합건설 대표님은 앞으로 나와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주십시요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  (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감사패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)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         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시산종합건설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주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) 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권혁두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대표님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위 회사는 평소 뛰어난 책임감과 기술력을 바탕으로 주식회사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아산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신사옥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신축에 있어서 열과 성을 다하여 성공적인 사옥 건축을 해 주신데 대해 타사의 귀감이 되므로 이에 감사패를 드립니다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2011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년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11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월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12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일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㈜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대표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                                                            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큰 박수로 그간의 공로를 치하해 주십시오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다음으로 공장 건축 설계와 감리를 맡으신 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(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주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산다건축사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사무소 대표님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앞으로나와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주십시요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 (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감사패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주식회사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산다건축사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사무소 황상준 대표님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이하동문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큰 박수로 공로를 축하해 주시기 바랍니다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간단한 사진촬영이 있겠습니다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단상에서 포즈를 취해 주시기 바랍니다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환영사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/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인사말씀</a:t>
                      </a: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11:25~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다음은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주식회사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대표이사로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부터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환영사가 있으시겠습니다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&lt;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인사 말씀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&gt;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네 감사 합니다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축사 및</a:t>
                      </a:r>
                    </a:p>
                    <a:p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다음으로 </a:t>
                      </a:r>
                      <a:r>
                        <a:rPr lang="ko-KR" altLang="en-U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티엔씨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준공행사 기념을 위해 도정 권상호님께서 축사와 서예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performance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를 진행해 주시겠습니다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큰 박수로 무대로 모시겠습니다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잠시 </a:t>
                      </a:r>
                      <a:r>
                        <a:rPr lang="ko-KR" altLang="en-U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퍼포먼스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준비를 위해 무대 </a:t>
                      </a:r>
                      <a:r>
                        <a:rPr lang="ko-KR" altLang="en-U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셋팅을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준비하겠습니다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셋팅을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하는 동안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도정 권상호님께서는 경북대학교 국어교육과를 졸업하시고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수원대학교 미술대학원 서예 겸임교수와 </a:t>
                      </a:r>
                      <a:r>
                        <a:rPr lang="ko-KR" altLang="en-US" sz="9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경희대학교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대학원 국어국문학 박사 수료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현대한국문인화협회 사무국장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,,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노원서예협회 회장 및 고문으로 활동 중이십니다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59" y="571480"/>
          <a:ext cx="8501120" cy="5929354"/>
        </p:xfrm>
        <a:graphic>
          <a:graphicData uri="http://schemas.openxmlformats.org/drawingml/2006/table">
            <a:tbl>
              <a:tblPr/>
              <a:tblGrid>
                <a:gridCol w="1219117"/>
                <a:gridCol w="817229"/>
                <a:gridCol w="4497652"/>
                <a:gridCol w="1226808"/>
                <a:gridCol w="740314"/>
              </a:tblGrid>
              <a:tr h="210127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또한 서울노원 문화재위원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한국문학신문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노원신문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해인 지 칼럼니스트로 활약하시는 서예가로 교수님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박사님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칼럼니스트 다양한 직함으로 왕성한 활동을 하시고 계시고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최근에는 </a:t>
                      </a:r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국가암정보센터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주최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'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국민 </a:t>
                      </a:r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암예방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수칙 실천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' 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캠페인에서 서예 </a:t>
                      </a:r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퍼포먼스를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선보이신 서예가 이십니다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그럼 바로 도정 권상호 선생님께 축사와 </a:t>
                      </a:r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퍼포먼스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진행을 부탁 드리겠습니다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큰 박수 부탁 드립니다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다시한번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서예가이신 도정 권상호님께 감사의 뜨거운 박수를 </a:t>
                      </a:r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부탁드립니다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두번째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무대로 식전 아름다운 색소폰을 연주하여 주신 남진우 색소폰 연주자님의 축하 연주를 청해 듣겠습니다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큰 박수로 맞아 주시기 바랍니다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ko-KR" altLang="en-US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다시한번</a:t>
                      </a:r>
                      <a:r>
                        <a:rPr lang="ko-KR" alt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색소폰 연주자이신 남진우님께 감사의 큰 박수를 부탁 드립니다</a:t>
                      </a:r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920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>
                          <a:latin typeface="맑은 고딕"/>
                          <a:ea typeface="맑은 고딕"/>
                          <a:cs typeface="Times New Roman"/>
                        </a:rPr>
                        <a:t>행사 안내 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>
                          <a:latin typeface="맑은 고딕"/>
                          <a:ea typeface="맑은 고딕"/>
                          <a:cs typeface="Times New Roman"/>
                        </a:rPr>
                        <a:t>12:00~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이상으로 앉으신 자리에서의 행사를 모두 마치고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 Tape Cutting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및 기념식수 그리고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현장 소개가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있겠습니다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금일준공식 현장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Tour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는 당사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대표이신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대표이사님이 직접 안내를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하실것입니다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행사 진행상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제한적인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Tour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를 실시하는 것에 다시 한번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내빈 여러분들의 양해와 이해를 부탁 드립니다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Tape Cutting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식은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대표이사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주주대표 신금호님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(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주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산다건축사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사무소 황상준 대표님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시산종합건설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권혁두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대표님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협력업체 대표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동림산업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최석훈 대표님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내빈대표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아산시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둔포면장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이상득면장님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사원대표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용예실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대리 이상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8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명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이 해 주시고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전사원이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마련한 기념식수는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자리가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협소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하므로 당사 부설연구소 부소장인 황상해 부장과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황병봉대표님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박재완전무님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그리고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전사원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대표로 공채 사원인 배형석 사원께서 기념식수를 해 주시겠습니다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519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>
                          <a:latin typeface="맑은 고딕"/>
                          <a:ea typeface="맑은 고딕"/>
                          <a:cs typeface="Times New Roman"/>
                        </a:rPr>
                        <a:t>자리이동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다음은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Tape Cutting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행사를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하도록 하겠습니다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>
                          <a:latin typeface="맑은 고딕"/>
                          <a:ea typeface="맑은 고딕"/>
                          <a:cs typeface="Times New Roman"/>
                        </a:rPr>
                        <a:t>자리이동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0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Tape Cutting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식은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대표이사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주주대표 신금호님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(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주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산다건축사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사무소 황상준 대표님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시산종합건설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권혁두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대표님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협력업체 대표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동림산업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최석훈 대표님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내빈대표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  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둔포면장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사원대표 </a:t>
                      </a:r>
                      <a:r>
                        <a:rPr lang="ko-KR" sz="1000" kern="100" dirty="0" err="1">
                          <a:latin typeface="맑은 고딕"/>
                          <a:ea typeface="맑은 고딕"/>
                          <a:cs typeface="Times New Roman"/>
                        </a:rPr>
                        <a:t>용예실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 대리 이상</a:t>
                      </a:r>
                      <a:r>
                        <a:rPr lang="en-US" sz="1000" kern="100" dirty="0">
                          <a:latin typeface="맑은 고딕"/>
                          <a:ea typeface="맑은 고딕"/>
                          <a:cs typeface="Times New Roman"/>
                        </a:rPr>
                        <a:t>8</a:t>
                      </a:r>
                      <a:r>
                        <a:rPr lang="ko-KR" sz="1000" kern="100" dirty="0">
                          <a:latin typeface="맑은 고딕"/>
                          <a:ea typeface="맑은 고딕"/>
                          <a:cs typeface="Times New Roman"/>
                        </a:rPr>
                        <a:t>명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이 해 주시겠습니다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자리를 하신 후 먼저 기념촬영을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한 후에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Cutting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을 하겠습니다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7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>
                          <a:latin typeface="맑은 고딕"/>
                          <a:ea typeface="맑은 고딕"/>
                          <a:cs typeface="Times New Roman"/>
                        </a:rPr>
                        <a:t>기념촬영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>
                          <a:latin typeface="맑은 고딕"/>
                          <a:ea typeface="맑은 고딕"/>
                          <a:cs typeface="Times New Roman"/>
                        </a:rPr>
                        <a:t>먼저 기념 촬영이 있겠습니다</a:t>
                      </a:r>
                      <a:r>
                        <a:rPr lang="en-US" sz="8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74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Cutting 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다음은 사회자 구령에 맞춰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Cutting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해 주시면 감사 하겠습니다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그외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내외빈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여러분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께서는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커팅시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박수로 축하해 주시기 바랍니다 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하나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둘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,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셋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  : Cutting !  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 dirty="0" err="1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</a:t>
                      </a:r>
                      <a:r>
                        <a:rPr lang="ko-KR" sz="800" kern="10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연주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4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>
                          <a:latin typeface="맑은 고딕"/>
                          <a:ea typeface="맑은 고딕"/>
                          <a:cs typeface="Times New Roman"/>
                        </a:rPr>
                        <a:t>기념 식수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감사합니다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바로 이어서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전사원이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마련한 기념식수 행사를 진행하겠습니다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먼저 기념촬영이 있겠습니다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포즈만 취해주십시오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(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전직원은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자리에서 일어서 주시기 바랍니다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)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사회자가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티엔씨를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외칠때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첫 시삽을 하시고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전직원은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파이팅을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 삼창하여 주시기 바랍니다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“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미래를 창조하는 기업 </a:t>
                      </a:r>
                      <a:r>
                        <a:rPr lang="ko-KR" sz="8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!” 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파이팅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파이팅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파이팅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 dirty="0">
                          <a:latin typeface="맑은 고딕"/>
                          <a:ea typeface="맑은 고딕"/>
                          <a:cs typeface="Times New Roman"/>
                        </a:rPr>
                        <a:t>내외 귀빈 여러분께서는 박수로 축하해 주시기 바랍니다</a:t>
                      </a:r>
                      <a:r>
                        <a:rPr lang="en-US" sz="8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8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 연주</a:t>
                      </a:r>
                      <a:endParaRPr lang="ko-KR" sz="10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800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0" y="500042"/>
          <a:ext cx="8501122" cy="5806468"/>
        </p:xfrm>
        <a:graphic>
          <a:graphicData uri="http://schemas.openxmlformats.org/drawingml/2006/table">
            <a:tbl>
              <a:tblPr/>
              <a:tblGrid>
                <a:gridCol w="1219116"/>
                <a:gridCol w="817230"/>
                <a:gridCol w="4497652"/>
                <a:gridCol w="1226808"/>
                <a:gridCol w="740316"/>
              </a:tblGrid>
              <a:tr h="457204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현장 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tour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12:15~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감사합니다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이상으로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1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부 행사를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마치겠습니다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내외빈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여러분들께서는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황병봉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대표이사님과 함께 현장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Tour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를 하시고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직원분들은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 2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부 행사장으로 이동해 주시기 바랍니다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..   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감사 합니다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 연주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1">
                <a:tc gridSpan="5"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부 행사 시나리오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8580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자리 정리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12:30~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1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부 행사 참석 하시느라 대단히 수고 하셨습니다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부 행사에는 간단한 오찬을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준비하였읍니다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우리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티엔씨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전직원이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감사의 맘으로 준비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했아오니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맛있고 즐겁게 식사를 즐겨 주셨으면 합니다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우선 </a:t>
                      </a:r>
                      <a:r>
                        <a:rPr lang="ko-KR" sz="900" kern="100" dirty="0" err="1">
                          <a:latin typeface="맑은 고딕"/>
                          <a:ea typeface="맑은 고딕"/>
                          <a:cs typeface="Times New Roman"/>
                        </a:rPr>
                        <a:t>식사전에</a:t>
                      </a:r>
                      <a:r>
                        <a:rPr lang="ko-KR" sz="900" kern="100" dirty="0">
                          <a:latin typeface="맑은 고딕"/>
                          <a:ea typeface="맑은 고딕"/>
                          <a:cs typeface="Times New Roman"/>
                        </a:rPr>
                        <a:t> 음식을 앞에 놓고 또다시 행사를 진행하는데 대해 죄송합니다</a:t>
                      </a:r>
                      <a:r>
                        <a:rPr lang="en-US" sz="900" kern="100" dirty="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4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Opening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부 행사의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Opening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을 황병봉 대표이사께서 해 주시겠습니다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황병봉 사장님 인사 말씀이 있으시겠습니다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(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인사 말씀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)  /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네 감사 합니다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10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Cake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절단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안 내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다음은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Cake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절단이 있겠습니다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장소 관계상 산다건축사 사무소 대표이사님과 시산종합건설 대표이사님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그리고 당사의 황병봉 대표이사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박재완 전무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주주대표 신금호님 이상 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5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분이 해 주시겠습니다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5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분은 앞으로 나와 주시면 감사 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앉아계신 모든 분들께서는 앞에 있는 잔을 채워 주시기 바랍니다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 연주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1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Cake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절단 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같이 칼을 잡아 주십시요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en-US" sz="900" u="sng" kern="100">
                          <a:latin typeface="맑은 고딕"/>
                          <a:ea typeface="맑은 고딕"/>
                          <a:cs typeface="Times New Roman"/>
                        </a:rPr>
                        <a:t>&lt; </a:t>
                      </a:r>
                      <a:r>
                        <a:rPr lang="ko-KR" sz="900" u="sng" kern="100">
                          <a:latin typeface="맑은 고딕"/>
                          <a:ea typeface="맑은 고딕"/>
                          <a:cs typeface="Times New Roman"/>
                        </a:rPr>
                        <a:t>사진 촬영</a:t>
                      </a:r>
                      <a:r>
                        <a:rPr lang="en-US" sz="900" u="sng" kern="100">
                          <a:latin typeface="맑은 고딕"/>
                          <a:ea typeface="맑은 고딕"/>
                          <a:cs typeface="Times New Roman"/>
                        </a:rPr>
                        <a:t> &gt;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! 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힘차게 잘라 주십시요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감사 합니다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서 계신 자리에서 바로 샴페인으로 건배를 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당사의 주주대표이신 신금호님께서 건배 제의를 하시겠습니다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….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고객과 함께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무궁한 발전을 해나가는 티엔씨를 위해 건배를 하도록 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u="sng" kern="100">
                          <a:latin typeface="맑은 고딕"/>
                          <a:ea typeface="맑은 고딕"/>
                          <a:cs typeface="Times New Roman"/>
                        </a:rPr>
                        <a:t>“기술 개발과 혁신으로 미래를 창조하는 기업 티엔씨”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u="sng" kern="100">
                          <a:latin typeface="맑은 고딕"/>
                          <a:ea typeface="맑은 고딕"/>
                          <a:cs typeface="Times New Roman"/>
                        </a:rPr>
                        <a:t>“국가와 사회발전에 이바지하는 일류기업인</a:t>
                      </a:r>
                      <a:r>
                        <a:rPr lang="en-US" sz="900" u="sng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u="sng" kern="100">
                          <a:latin typeface="맑은 고딕"/>
                          <a:ea typeface="맑은 고딕"/>
                          <a:cs typeface="Times New Roman"/>
                        </a:rPr>
                        <a:t>티엔씨”로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u="sng" kern="100">
                          <a:latin typeface="맑은 고딕"/>
                          <a:ea typeface="맑은 고딕"/>
                          <a:cs typeface="Times New Roman"/>
                        </a:rPr>
                        <a:t>성장해 가기를</a:t>
                      </a:r>
                      <a:r>
                        <a:rPr lang="en-US" sz="900" u="sng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u="sng" kern="100">
                          <a:latin typeface="맑은 고딕"/>
                          <a:ea typeface="맑은 고딕"/>
                          <a:cs typeface="Times New Roman"/>
                        </a:rPr>
                        <a:t>기원 합니다</a:t>
                      </a:r>
                      <a:r>
                        <a:rPr lang="en-US" sz="900" u="sng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                  </a:t>
                      </a:r>
                      <a:r>
                        <a:rPr lang="en-US" sz="900" u="sng" kern="100">
                          <a:latin typeface="맑은 고딕"/>
                          <a:ea typeface="맑은 고딕"/>
                          <a:cs typeface="Times New Roman"/>
                        </a:rPr>
                        <a:t>&lt;  </a:t>
                      </a:r>
                      <a:r>
                        <a:rPr lang="ko-KR" sz="900" u="sng" kern="100">
                          <a:latin typeface="맑은 고딕"/>
                          <a:ea typeface="맑은 고딕"/>
                          <a:cs typeface="Times New Roman"/>
                        </a:rPr>
                        <a:t>위하여</a:t>
                      </a:r>
                      <a:r>
                        <a:rPr lang="en-US" sz="900" u="sng" kern="100">
                          <a:latin typeface="맑은 고딕"/>
                          <a:ea typeface="맑은 고딕"/>
                          <a:cs typeface="Times New Roman"/>
                        </a:rPr>
                        <a:t> !  &gt;  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 연주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지금부터 식사를 하도록 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준비된 음식 약소하지만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맛있게 드시기 바랍니다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91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Closing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Ment 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이상으로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1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부에 이어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 2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부 행사까지 모두 마치도록 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다시 한번 금일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자리를 빛내주신 내외 귀빈 여러분들께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깊은 감사의 말씀을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드리며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저희는 가일층 노력하여 고객에게 만족을 주고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,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지역사회에 공헌하는 명실 상부한 성공한 기업이 될 것을 약속 드립니다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이상으로 모든 행사를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마치겠습니다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대단히 감사 합니다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*(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기념품 증정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)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입구에 마련된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 Table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에 약소하지만 업체별로 준공식 기념 선물을 준비했습니다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r>
                        <a:rPr lang="ko-KR" sz="900" kern="100">
                          <a:latin typeface="맑은 고딕"/>
                          <a:ea typeface="맑은 고딕"/>
                          <a:cs typeface="Times New Roman"/>
                        </a:rPr>
                        <a:t>업체별 대표 또는 관계자분께서는 기 배포해 드린 교환권으로 증정품을 받아가 주시면 감사하겠습니다</a:t>
                      </a:r>
                      <a:r>
                        <a:rPr lang="en-US" sz="900" kern="100">
                          <a:latin typeface="맑은 고딕"/>
                          <a:ea typeface="맑은 고딕"/>
                          <a:cs typeface="Times New Roman"/>
                        </a:rPr>
                        <a:t>. 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ko-KR" sz="900" kern="10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섹서폰 연주</a:t>
                      </a:r>
                      <a:endParaRPr lang="ko-KR" sz="9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en-US" sz="900" kern="100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74287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1. </a:t>
            </a:r>
            <a:r>
              <a:rPr lang="ko-KR" altLang="en-US" sz="2000" dirty="0" smtClean="0"/>
              <a:t>행사 구성</a:t>
            </a:r>
            <a:endParaRPr lang="ko-KR" altLang="en-US" sz="20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500034" y="1643050"/>
            <a:ext cx="2571768" cy="435771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식전행사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(10:40~11:00)</a:t>
            </a:r>
            <a:endParaRPr lang="en-US" altLang="ko-KR" dirty="0" smtClean="0"/>
          </a:p>
          <a:p>
            <a:r>
              <a:rPr lang="en-US" altLang="ko-KR" sz="16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VIP</a:t>
            </a:r>
            <a:r>
              <a:rPr lang="ko-KR" altLang="en-US" sz="1600" dirty="0" smtClean="0"/>
              <a:t>도착 및 영접</a:t>
            </a:r>
            <a:endParaRPr lang="en-US" altLang="ko-KR" sz="1600" dirty="0"/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남진우 </a:t>
            </a:r>
            <a:r>
              <a:rPr lang="ko-KR" altLang="en-US" sz="1600" dirty="0" smtClean="0"/>
              <a:t>연주자 색소폰</a:t>
            </a:r>
            <a:endParaRPr lang="en-US" altLang="ko-KR" sz="1600" dirty="0" smtClean="0"/>
          </a:p>
          <a:p>
            <a:r>
              <a:rPr lang="en-US" altLang="ko-KR" sz="1600" dirty="0"/>
              <a:t>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연주</a:t>
            </a:r>
            <a:r>
              <a:rPr lang="en-US" altLang="ko-KR" sz="1600" dirty="0" smtClean="0"/>
              <a:t>(2</a:t>
            </a:r>
            <a:r>
              <a:rPr lang="ko-KR" altLang="en-US" sz="1600" dirty="0" smtClean="0"/>
              <a:t>곡</a:t>
            </a:r>
            <a:r>
              <a:rPr lang="en-US" altLang="ko-KR" sz="1600" dirty="0" smtClean="0"/>
              <a:t>)</a:t>
            </a:r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3286116" y="1643050"/>
            <a:ext cx="2500330" cy="4357718"/>
          </a:xfrm>
          <a:prstGeom prst="roundRect">
            <a:avLst/>
          </a:prstGeom>
          <a:solidFill>
            <a:srgbClr val="5E90AE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1</a:t>
            </a:r>
            <a:r>
              <a:rPr lang="ko-KR" altLang="en-US" b="1" dirty="0" smtClean="0">
                <a:solidFill>
                  <a:schemeClr val="tx1"/>
                </a:solidFill>
              </a:rPr>
              <a:t>부 행사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(11:00~12:15)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</a:t>
            </a:r>
            <a:r>
              <a:rPr lang="ko-KR" altLang="en-US" sz="1600" dirty="0" smtClean="0">
                <a:latin typeface="+mn-ea"/>
              </a:rPr>
              <a:t>개식선언</a:t>
            </a:r>
            <a:endParaRPr lang="en-US" altLang="ko-KR" sz="16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행사순서 안내</a:t>
            </a:r>
            <a:endParaRPr lang="en-US" altLang="ko-KR" sz="16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국민의례</a:t>
            </a:r>
            <a:endParaRPr lang="en-US" altLang="ko-KR" sz="1600" dirty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내빈소개</a:t>
            </a:r>
            <a:endParaRPr lang="en-US" altLang="ko-KR" sz="16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감사패 전달</a:t>
            </a:r>
            <a:endParaRPr lang="en-US" altLang="ko-KR" sz="1600" dirty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기념사</a:t>
            </a:r>
            <a:endParaRPr lang="en-US" altLang="ko-KR" sz="16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축사 및 </a:t>
            </a:r>
            <a:r>
              <a:rPr lang="ko-KR" altLang="en-US" sz="1600" dirty="0" err="1" smtClean="0">
                <a:latin typeface="+mn-ea"/>
              </a:rPr>
              <a:t>퍼포먼스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</a:t>
            </a:r>
            <a:r>
              <a:rPr lang="ko-KR" altLang="en-US" sz="1600" dirty="0" smtClean="0">
                <a:latin typeface="+mn-ea"/>
              </a:rPr>
              <a:t>도정 권상호 서예가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 -</a:t>
            </a:r>
            <a:r>
              <a:rPr lang="ko-KR" altLang="en-US" sz="1600" dirty="0" smtClean="0">
                <a:latin typeface="+mn-ea"/>
              </a:rPr>
              <a:t>남진우 </a:t>
            </a:r>
            <a:r>
              <a:rPr lang="ko-KR" altLang="en-US" sz="1600" dirty="0" err="1" smtClean="0">
                <a:latin typeface="+mn-ea"/>
              </a:rPr>
              <a:t>뮤지션</a:t>
            </a:r>
            <a:endParaRPr lang="en-US" altLang="ko-KR" sz="16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준공 </a:t>
            </a:r>
            <a:r>
              <a:rPr lang="en-US" altLang="ko-KR" sz="1600" dirty="0" smtClean="0">
                <a:latin typeface="+mn-ea"/>
              </a:rPr>
              <a:t>Tape Cutting</a:t>
            </a: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기념식수</a:t>
            </a:r>
            <a:endParaRPr lang="en-US" altLang="ko-KR" sz="1600" dirty="0" smtClean="0">
              <a:latin typeface="+mn-ea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sz="1600" dirty="0">
                <a:latin typeface="+mn-ea"/>
              </a:rPr>
              <a:t> </a:t>
            </a:r>
            <a:r>
              <a:rPr lang="ko-KR" altLang="en-US" sz="1600" dirty="0" smtClean="0">
                <a:latin typeface="+mn-ea"/>
              </a:rPr>
              <a:t>현장투어</a:t>
            </a:r>
            <a:endParaRPr lang="en-US" altLang="ko-KR" sz="1600" dirty="0">
              <a:latin typeface="+mn-ea"/>
            </a:endParaRPr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00760" y="1643050"/>
            <a:ext cx="2571768" cy="4357718"/>
          </a:xfrm>
          <a:prstGeom prst="roundRect">
            <a:avLst/>
          </a:prstGeom>
          <a:solidFill>
            <a:srgbClr val="4CB5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2</a:t>
            </a:r>
            <a:r>
              <a:rPr lang="ko-KR" altLang="en-US" b="1" dirty="0" smtClean="0">
                <a:solidFill>
                  <a:schemeClr val="tx1"/>
                </a:solidFill>
              </a:rPr>
              <a:t>부 행사</a:t>
            </a:r>
            <a:endParaRPr lang="en-US" altLang="ko-KR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(12:30~13:30)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Opening </a:t>
            </a:r>
            <a:r>
              <a:rPr lang="ko-KR" altLang="en-US" sz="1600" dirty="0" err="1" smtClean="0"/>
              <a:t>멘트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케익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Cutting</a:t>
            </a:r>
            <a:r>
              <a:rPr lang="ko-KR" altLang="en-US" sz="1600" dirty="0" smtClean="0"/>
              <a:t>  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 smtClean="0"/>
              <a:t> </a:t>
            </a:r>
            <a:r>
              <a:rPr lang="ko-KR" altLang="en-US" sz="1600" dirty="0" smtClean="0"/>
              <a:t>건배제의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 </a:t>
            </a:r>
            <a:r>
              <a:rPr lang="ko-KR" altLang="en-US" sz="1600" dirty="0" smtClean="0"/>
              <a:t>오찬</a:t>
            </a:r>
            <a:endParaRPr lang="en-US" altLang="ko-KR" sz="1600" dirty="0" smtClean="0"/>
          </a:p>
          <a:p>
            <a:pPr>
              <a:buFont typeface="Arial" pitchFamily="34" charset="0"/>
              <a:buChar char="•"/>
            </a:pPr>
            <a:r>
              <a:rPr lang="en-US" altLang="ko-KR" sz="1600" dirty="0"/>
              <a:t> </a:t>
            </a:r>
            <a:r>
              <a:rPr lang="ko-KR" altLang="en-US" sz="1600" dirty="0" smtClean="0"/>
              <a:t>환송</a:t>
            </a:r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endParaRPr lang="en-US" altLang="ko-KR" dirty="0" smtClean="0"/>
          </a:p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71480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2. </a:t>
            </a:r>
            <a:r>
              <a:rPr lang="ko-KR" altLang="en-US" sz="1600" dirty="0" smtClean="0"/>
              <a:t>준공식 행사 </a:t>
            </a:r>
            <a:r>
              <a:rPr lang="en-US" altLang="ko-KR" sz="1600" dirty="0" smtClean="0"/>
              <a:t>Time Table</a:t>
            </a:r>
            <a:endParaRPr lang="ko-KR" altLang="en-US" sz="1600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28595" y="1071546"/>
          <a:ext cx="8429685" cy="512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921"/>
                <a:gridCol w="2418953"/>
                <a:gridCol w="985845"/>
                <a:gridCol w="2714644"/>
                <a:gridCol w="135732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구   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항     목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시     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내      용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비    고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식전행사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VIP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도착 및 영접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10:30~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차량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park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도움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층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정문앞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방명록 작성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좌석 배치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도움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6402">
                <a:tc v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o-KR" altLang="en-US" sz="1200" dirty="0" smtClean="0"/>
                        <a:t>남진우 </a:t>
                      </a:r>
                      <a:r>
                        <a:rPr lang="ko-KR" altLang="en-US" sz="1200" dirty="0" err="1" smtClean="0"/>
                        <a:t>뮤지션</a:t>
                      </a:r>
                      <a:r>
                        <a:rPr lang="ko-KR" altLang="en-US" sz="1200" dirty="0" smtClean="0"/>
                        <a:t> 색소폰 연주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10:45~11:00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연주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곡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부 행사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개식 선언 및 행사 진행 안내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11:00~11:05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행사 순서 안내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사회자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국민의례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11:05~11:08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연주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내빈 소개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11:08~11:15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참석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내외빈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소개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감사패 전달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11:15~11:20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감사패 전달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권혁두님</a:t>
                      </a:r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황상준님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161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기념사 및 인사말씀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11:20~11:30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기념사 및 인사말씀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경과보고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000" dirty="0" err="1" smtClean="0">
                          <a:solidFill>
                            <a:schemeClr val="tx1"/>
                          </a:solidFill>
                        </a:rPr>
                        <a:t>황병봉</a:t>
                      </a:r>
                      <a:r>
                        <a:rPr lang="ko-KR" altLang="en-US" sz="1000" dirty="0" smtClean="0">
                          <a:solidFill>
                            <a:schemeClr val="tx1"/>
                          </a:solidFill>
                        </a:rPr>
                        <a:t> 대표이사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축사 및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PERFORMANCE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11:30~11::50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도정 권상호님</a:t>
                      </a:r>
                      <a:endParaRPr lang="en-US" altLang="ko-KR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색소폰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뮤지션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남진우 연주자님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준공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Tape Cutting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11:50~11:55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주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티엔씨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신사옥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준공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Tape Cutting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0574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기념식수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11:55~12:00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기념식수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부 폐회선언 및 현장투어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12:00~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황병봉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대표이사 및 박재완 전무님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부 행사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부 </a:t>
                      </a: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opening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인사말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12:20~12:25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 smtClean="0">
                          <a:solidFill>
                            <a:schemeClr val="tx1"/>
                          </a:solidFill>
                        </a:rPr>
                        <a:t>황병봉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 대표이사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>
                          <a:solidFill>
                            <a:schemeClr val="tx1"/>
                          </a:solidFill>
                        </a:rPr>
                        <a:t>Cakt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Cutting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및 오찬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12:25~13:30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Cake Cutting 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및 건배제의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환   송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>
                          <a:solidFill>
                            <a:schemeClr val="tx1"/>
                          </a:solidFill>
                        </a:rPr>
                        <a:t>13:30~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VIP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환송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층 정문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714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행사장 배치도 </a:t>
            </a:r>
            <a:r>
              <a:rPr lang="en-US" altLang="ko-KR" dirty="0" smtClean="0"/>
              <a:t>(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90</a:t>
            </a:r>
            <a:r>
              <a:rPr lang="ko-KR" altLang="en-US" dirty="0" smtClean="0"/>
              <a:t>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142976" y="1000108"/>
            <a:ext cx="6715172" cy="285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786050" y="1857364"/>
            <a:ext cx="3071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ko-KR" altLang="en-US" sz="1200" dirty="0" smtClean="0">
                <a:solidFill>
                  <a:srgbClr val="FFFF00"/>
                </a:solidFill>
              </a:rPr>
              <a:t>경  </a:t>
            </a:r>
            <a:r>
              <a:rPr lang="en-US" altLang="ko-KR" sz="1200" dirty="0" smtClean="0">
                <a:solidFill>
                  <a:srgbClr val="FFFF00"/>
                </a:solidFill>
              </a:rPr>
              <a:t>(</a:t>
            </a:r>
            <a:r>
              <a:rPr lang="ko-KR" altLang="en-US" sz="1200" dirty="0" smtClean="0">
                <a:solidFill>
                  <a:srgbClr val="FFFF00"/>
                </a:solidFill>
              </a:rPr>
              <a:t>주</a:t>
            </a:r>
            <a:r>
              <a:rPr lang="en-US" altLang="ko-KR" sz="1200" dirty="0" smtClean="0">
                <a:solidFill>
                  <a:srgbClr val="FFFF00"/>
                </a:solidFill>
              </a:rPr>
              <a:t>)</a:t>
            </a:r>
            <a:r>
              <a:rPr lang="ko-KR" altLang="en-US" sz="1200" dirty="0" err="1" smtClean="0">
                <a:solidFill>
                  <a:srgbClr val="FFFF00"/>
                </a:solidFill>
              </a:rPr>
              <a:t>티엔씨</a:t>
            </a:r>
            <a:r>
              <a:rPr lang="ko-KR" altLang="en-US" sz="1200" dirty="0" smtClean="0">
                <a:solidFill>
                  <a:srgbClr val="FFFF00"/>
                </a:solidFill>
              </a:rPr>
              <a:t> 아산 </a:t>
            </a:r>
            <a:r>
              <a:rPr lang="ko-KR" altLang="en-US" sz="1200" dirty="0" err="1" smtClean="0">
                <a:solidFill>
                  <a:srgbClr val="FFFF00"/>
                </a:solidFill>
              </a:rPr>
              <a:t>신사옥</a:t>
            </a:r>
            <a:r>
              <a:rPr lang="ko-KR" altLang="en-US" sz="1200" dirty="0" smtClean="0">
                <a:solidFill>
                  <a:srgbClr val="FFFF00"/>
                </a:solidFill>
              </a:rPr>
              <a:t> 준공식   축</a:t>
            </a:r>
            <a:endParaRPr lang="ko-KR" altLang="en-US" sz="1200" dirty="0">
              <a:solidFill>
                <a:srgbClr val="FFFF00"/>
              </a:solidFill>
            </a:endParaRPr>
          </a:p>
        </p:txBody>
      </p:sp>
      <p:sp>
        <p:nvSpPr>
          <p:cNvPr id="14" name="순서도: 자기 디스크 13"/>
          <p:cNvSpPr/>
          <p:nvPr/>
        </p:nvSpPr>
        <p:spPr>
          <a:xfrm>
            <a:off x="1357290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순서도: 자기 디스크 14"/>
          <p:cNvSpPr/>
          <p:nvPr/>
        </p:nvSpPr>
        <p:spPr>
          <a:xfrm>
            <a:off x="1928794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순서도: 자기 디스크 15"/>
          <p:cNvSpPr/>
          <p:nvPr/>
        </p:nvSpPr>
        <p:spPr>
          <a:xfrm>
            <a:off x="2500298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자기 디스크 16"/>
          <p:cNvSpPr/>
          <p:nvPr/>
        </p:nvSpPr>
        <p:spPr>
          <a:xfrm>
            <a:off x="3143240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자기 디스크 17"/>
          <p:cNvSpPr/>
          <p:nvPr/>
        </p:nvSpPr>
        <p:spPr>
          <a:xfrm>
            <a:off x="3714744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자기 디스크 18"/>
          <p:cNvSpPr/>
          <p:nvPr/>
        </p:nvSpPr>
        <p:spPr>
          <a:xfrm>
            <a:off x="4286248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자기 디스크 19"/>
          <p:cNvSpPr/>
          <p:nvPr/>
        </p:nvSpPr>
        <p:spPr>
          <a:xfrm>
            <a:off x="4857752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자기 디스크 20"/>
          <p:cNvSpPr/>
          <p:nvPr/>
        </p:nvSpPr>
        <p:spPr>
          <a:xfrm>
            <a:off x="5357818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순서도: 자기 디스크 21"/>
          <p:cNvSpPr/>
          <p:nvPr/>
        </p:nvSpPr>
        <p:spPr>
          <a:xfrm>
            <a:off x="5857884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순서도: 자기 디스크 22"/>
          <p:cNvSpPr/>
          <p:nvPr/>
        </p:nvSpPr>
        <p:spPr>
          <a:xfrm>
            <a:off x="6357950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57158" y="421481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VIP</a:t>
            </a:r>
            <a:r>
              <a:rPr lang="ko-KR" altLang="en-US" dirty="0" smtClean="0"/>
              <a:t>석</a:t>
            </a:r>
            <a:endParaRPr lang="ko-KR" altLang="en-US" dirty="0"/>
          </a:p>
        </p:txBody>
      </p:sp>
      <p:sp>
        <p:nvSpPr>
          <p:cNvPr id="27" name="순서도: 자기 디스크 26"/>
          <p:cNvSpPr/>
          <p:nvPr/>
        </p:nvSpPr>
        <p:spPr>
          <a:xfrm>
            <a:off x="6858016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1142976" y="4714884"/>
          <a:ext cx="74295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57268"/>
                <a:gridCol w="642942"/>
                <a:gridCol w="64294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A2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A3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A4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A5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A6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A9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A10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A11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A12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권상호님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남진우님</a:t>
                      </a:r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신금호님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부부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대표이사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면장님</a:t>
                      </a:r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황상준님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부부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권혁두님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동림산업</a:t>
                      </a:r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전무이사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부부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B2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B3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B4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B5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B6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B9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B10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B11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B12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지옥조님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부부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박영수님</a:t>
                      </a:r>
                      <a:r>
                        <a:rPr lang="en-US" altLang="ko-KR" sz="800" dirty="0" smtClean="0"/>
                        <a:t>(</a:t>
                      </a:r>
                      <a:r>
                        <a:rPr lang="ko-KR" altLang="en-US" sz="800" dirty="0" smtClean="0"/>
                        <a:t>부부</a:t>
                      </a:r>
                      <a:r>
                        <a:rPr lang="en-US" altLang="ko-KR" sz="800" dirty="0" smtClean="0"/>
                        <a:t>)</a:t>
                      </a:r>
                      <a:endParaRPr lang="ko-KR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새마을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기헙협외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회계사님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신한증권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유진증권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상무이사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고대우님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관리이사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순서도: 자기 디스크 28"/>
          <p:cNvSpPr/>
          <p:nvPr/>
        </p:nvSpPr>
        <p:spPr>
          <a:xfrm>
            <a:off x="7429520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순서도: 자기 디스크 29"/>
          <p:cNvSpPr/>
          <p:nvPr/>
        </p:nvSpPr>
        <p:spPr>
          <a:xfrm>
            <a:off x="8072462" y="435769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714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테이프 </a:t>
            </a:r>
            <a:r>
              <a:rPr lang="en-US" altLang="ko-KR" dirty="0" smtClean="0"/>
              <a:t>Cutting </a:t>
            </a:r>
            <a:r>
              <a:rPr lang="ko-KR" altLang="en-US" dirty="0" smtClean="0"/>
              <a:t>배치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142976" y="1000108"/>
            <a:ext cx="6715172" cy="2857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786050" y="1857364"/>
            <a:ext cx="3071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</a:t>
            </a:r>
            <a:r>
              <a:rPr lang="ko-KR" altLang="en-US" sz="1200" dirty="0" smtClean="0">
                <a:solidFill>
                  <a:srgbClr val="FFFF00"/>
                </a:solidFill>
              </a:rPr>
              <a:t>경  </a:t>
            </a:r>
            <a:r>
              <a:rPr lang="en-US" altLang="ko-KR" sz="1200" dirty="0" smtClean="0">
                <a:solidFill>
                  <a:srgbClr val="FFFF00"/>
                </a:solidFill>
              </a:rPr>
              <a:t>(</a:t>
            </a:r>
            <a:r>
              <a:rPr lang="ko-KR" altLang="en-US" sz="1200" dirty="0" smtClean="0">
                <a:solidFill>
                  <a:srgbClr val="FFFF00"/>
                </a:solidFill>
              </a:rPr>
              <a:t>주</a:t>
            </a:r>
            <a:r>
              <a:rPr lang="en-US" altLang="ko-KR" sz="1200" dirty="0" smtClean="0">
                <a:solidFill>
                  <a:srgbClr val="FFFF00"/>
                </a:solidFill>
              </a:rPr>
              <a:t>)</a:t>
            </a:r>
            <a:r>
              <a:rPr lang="ko-KR" altLang="en-US" sz="1200" dirty="0" err="1" smtClean="0">
                <a:solidFill>
                  <a:srgbClr val="FFFF00"/>
                </a:solidFill>
              </a:rPr>
              <a:t>티엔씨</a:t>
            </a:r>
            <a:r>
              <a:rPr lang="ko-KR" altLang="en-US" sz="1200" dirty="0" smtClean="0">
                <a:solidFill>
                  <a:srgbClr val="FFFF00"/>
                </a:solidFill>
              </a:rPr>
              <a:t> 아산 </a:t>
            </a:r>
            <a:r>
              <a:rPr lang="ko-KR" altLang="en-US" sz="1200" dirty="0" err="1" smtClean="0">
                <a:solidFill>
                  <a:srgbClr val="FFFF00"/>
                </a:solidFill>
              </a:rPr>
              <a:t>신사옥</a:t>
            </a:r>
            <a:r>
              <a:rPr lang="ko-KR" altLang="en-US" sz="1200" dirty="0" smtClean="0">
                <a:solidFill>
                  <a:srgbClr val="FFFF00"/>
                </a:solidFill>
              </a:rPr>
              <a:t> 준공식   축</a:t>
            </a:r>
            <a:endParaRPr lang="ko-KR" altLang="en-US" sz="1200" dirty="0">
              <a:solidFill>
                <a:srgbClr val="FFFF00"/>
              </a:solidFill>
            </a:endParaRPr>
          </a:p>
        </p:txBody>
      </p:sp>
      <p:sp>
        <p:nvSpPr>
          <p:cNvPr id="31" name="가로로 말린 두루마리 모양 30"/>
          <p:cNvSpPr/>
          <p:nvPr/>
        </p:nvSpPr>
        <p:spPr>
          <a:xfrm>
            <a:off x="1285852" y="4187518"/>
            <a:ext cx="6357982" cy="285752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714612" y="2357430"/>
            <a:ext cx="3357586" cy="7143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순서도: 자기 디스크 32"/>
          <p:cNvSpPr/>
          <p:nvPr/>
        </p:nvSpPr>
        <p:spPr>
          <a:xfrm>
            <a:off x="1357290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순서도: 자기 디스크 33"/>
          <p:cNvSpPr/>
          <p:nvPr/>
        </p:nvSpPr>
        <p:spPr>
          <a:xfrm>
            <a:off x="2071670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순서도: 자기 디스크 34"/>
          <p:cNvSpPr/>
          <p:nvPr/>
        </p:nvSpPr>
        <p:spPr>
          <a:xfrm>
            <a:off x="2786050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순서도: 자기 디스크 35"/>
          <p:cNvSpPr/>
          <p:nvPr/>
        </p:nvSpPr>
        <p:spPr>
          <a:xfrm>
            <a:off x="3643306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순서도: 자기 디스크 36"/>
          <p:cNvSpPr/>
          <p:nvPr/>
        </p:nvSpPr>
        <p:spPr>
          <a:xfrm>
            <a:off x="4429124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순서도: 자기 디스크 37"/>
          <p:cNvSpPr/>
          <p:nvPr/>
        </p:nvSpPr>
        <p:spPr>
          <a:xfrm>
            <a:off x="5286380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순서도: 자기 디스크 38"/>
          <p:cNvSpPr/>
          <p:nvPr/>
        </p:nvSpPr>
        <p:spPr>
          <a:xfrm>
            <a:off x="6143636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순서도: 자기 디스크 39"/>
          <p:cNvSpPr/>
          <p:nvPr/>
        </p:nvSpPr>
        <p:spPr>
          <a:xfrm>
            <a:off x="7000892" y="4687584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1071538" y="5187650"/>
          <a:ext cx="650085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607"/>
                <a:gridCol w="812607"/>
                <a:gridCol w="812607"/>
                <a:gridCol w="812607"/>
                <a:gridCol w="812607"/>
                <a:gridCol w="812607"/>
                <a:gridCol w="812607"/>
                <a:gridCol w="81260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8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7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6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사원대표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기업협회장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주주대표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산다건축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대표이사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면장님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시산건설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동림산업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714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기념식수 배치</a:t>
            </a:r>
            <a:endParaRPr lang="ko-KR" altLang="en-US" dirty="0"/>
          </a:p>
        </p:txBody>
      </p:sp>
      <p:sp>
        <p:nvSpPr>
          <p:cNvPr id="37" name="순서도: 자기 디스크 36"/>
          <p:cNvSpPr/>
          <p:nvPr/>
        </p:nvSpPr>
        <p:spPr>
          <a:xfrm>
            <a:off x="2786050" y="4401832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순서도: 자기 디스크 37"/>
          <p:cNvSpPr/>
          <p:nvPr/>
        </p:nvSpPr>
        <p:spPr>
          <a:xfrm>
            <a:off x="3857620" y="4401832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순서도: 자기 디스크 38"/>
          <p:cNvSpPr/>
          <p:nvPr/>
        </p:nvSpPr>
        <p:spPr>
          <a:xfrm>
            <a:off x="4929190" y="4401832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순서도: 자기 디스크 39"/>
          <p:cNvSpPr/>
          <p:nvPr/>
        </p:nvSpPr>
        <p:spPr>
          <a:xfrm>
            <a:off x="5929322" y="4401832"/>
            <a:ext cx="357190" cy="21431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1" name="표 40"/>
          <p:cNvGraphicFramePr>
            <a:graphicFrameLocks noGrp="1"/>
          </p:cNvGraphicFramePr>
          <p:nvPr/>
        </p:nvGraphicFramePr>
        <p:xfrm>
          <a:off x="2357422" y="4973336"/>
          <a:ext cx="43577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30"/>
                <a:gridCol w="1089430"/>
                <a:gridCol w="1089430"/>
                <a:gridCol w="108943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err="1" smtClean="0"/>
                        <a:t>용예실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전무이사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대표이사</a:t>
                      </a:r>
                      <a:endParaRPr lang="ko-KR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 smtClean="0"/>
                        <a:t>황상해</a:t>
                      </a:r>
                      <a:endParaRPr lang="ko-KR" altLang="en-US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1428728" y="1142984"/>
            <a:ext cx="6000792" cy="2500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가로로 말린 두루마리 모양 18"/>
          <p:cNvSpPr/>
          <p:nvPr/>
        </p:nvSpPr>
        <p:spPr>
          <a:xfrm>
            <a:off x="3643306" y="2857496"/>
            <a:ext cx="1643074" cy="142876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가로로 말린 두루마리 모양 19"/>
          <p:cNvSpPr/>
          <p:nvPr/>
        </p:nvSpPr>
        <p:spPr>
          <a:xfrm>
            <a:off x="2285984" y="3901766"/>
            <a:ext cx="4286280" cy="285752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0004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공장 </a:t>
            </a:r>
            <a:r>
              <a:rPr lang="en-US" altLang="ko-KR" dirty="0" smtClean="0"/>
              <a:t>Tour </a:t>
            </a:r>
            <a:r>
              <a:rPr lang="ko-KR" altLang="en-US" dirty="0" smtClean="0"/>
              <a:t>동선 계획</a:t>
            </a:r>
            <a:endParaRPr lang="ko-KR" altLang="en-US" dirty="0"/>
          </a:p>
        </p:txBody>
      </p:sp>
      <p:pic>
        <p:nvPicPr>
          <p:cNvPr id="11" name="그림 10" descr="공장동-레이아웃1층.wmf"/>
          <p:cNvPicPr>
            <a:picLocks noChangeAspect="1"/>
          </p:cNvPicPr>
          <p:nvPr/>
        </p:nvPicPr>
        <p:blipFill>
          <a:blip r:embed="rId2"/>
          <a:srcRect l="6734" r="15683" b="4262"/>
          <a:stretch>
            <a:fillRect/>
          </a:stretch>
        </p:blipFill>
        <p:spPr bwMode="auto">
          <a:xfrm>
            <a:off x="857224" y="1214422"/>
            <a:ext cx="3857620" cy="26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28662" y="85723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*1</a:t>
            </a:r>
            <a:r>
              <a:rPr lang="ko-KR" altLang="en-US" dirty="0" smtClean="0"/>
              <a:t>층 동선</a:t>
            </a:r>
            <a:endParaRPr lang="ko-KR" altLang="en-US" dirty="0"/>
          </a:p>
        </p:txBody>
      </p:sp>
      <p:sp>
        <p:nvSpPr>
          <p:cNvPr id="14" name="아래쪽 화살표 13"/>
          <p:cNvSpPr/>
          <p:nvPr/>
        </p:nvSpPr>
        <p:spPr>
          <a:xfrm flipV="1">
            <a:off x="2428860" y="3214686"/>
            <a:ext cx="214314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 flipH="1">
            <a:off x="1785918" y="2928934"/>
            <a:ext cx="571504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아래쪽 화살표 15"/>
          <p:cNvSpPr/>
          <p:nvPr/>
        </p:nvSpPr>
        <p:spPr>
          <a:xfrm flipV="1">
            <a:off x="1571604" y="2357430"/>
            <a:ext cx="214314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1928794" y="2071678"/>
            <a:ext cx="1428760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공장동-레이아웃2층.wmf"/>
          <p:cNvPicPr>
            <a:picLocks noChangeAspect="1"/>
          </p:cNvPicPr>
          <p:nvPr/>
        </p:nvPicPr>
        <p:blipFill>
          <a:blip r:embed="rId3"/>
          <a:srcRect l="7935" r="12730" b="1967"/>
          <a:stretch>
            <a:fillRect/>
          </a:stretch>
        </p:blipFill>
        <p:spPr bwMode="auto">
          <a:xfrm>
            <a:off x="4714876" y="1285860"/>
            <a:ext cx="380012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929190" y="92867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*2</a:t>
            </a:r>
            <a:r>
              <a:rPr lang="ko-KR" altLang="en-US" dirty="0" smtClean="0"/>
              <a:t>층 동선</a:t>
            </a:r>
            <a:endParaRPr lang="ko-KR" altLang="en-US" dirty="0"/>
          </a:p>
        </p:txBody>
      </p:sp>
      <p:sp>
        <p:nvSpPr>
          <p:cNvPr id="23" name="오른쪽 화살표 22"/>
          <p:cNvSpPr/>
          <p:nvPr/>
        </p:nvSpPr>
        <p:spPr>
          <a:xfrm flipH="1">
            <a:off x="6715140" y="2428868"/>
            <a:ext cx="571504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아래쪽 화살표 23"/>
          <p:cNvSpPr/>
          <p:nvPr/>
        </p:nvSpPr>
        <p:spPr>
          <a:xfrm>
            <a:off x="6072198" y="2285992"/>
            <a:ext cx="285752" cy="3571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 flipH="1">
            <a:off x="5500694" y="2643182"/>
            <a:ext cx="571504" cy="2857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000100" y="392906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*3</a:t>
            </a:r>
            <a:r>
              <a:rPr lang="ko-KR" altLang="en-US" dirty="0" smtClean="0"/>
              <a:t>층 동선</a:t>
            </a:r>
            <a:endParaRPr lang="ko-KR" altLang="en-US" dirty="0"/>
          </a:p>
        </p:txBody>
      </p:sp>
      <p:pic>
        <p:nvPicPr>
          <p:cNvPr id="27" name="그림 26" descr="공장동-레이아웃3층.wmf"/>
          <p:cNvPicPr>
            <a:picLocks noChangeAspect="1"/>
          </p:cNvPicPr>
          <p:nvPr/>
        </p:nvPicPr>
        <p:blipFill>
          <a:blip r:embed="rId4"/>
          <a:srcRect l="8765" r="12823" b="1967"/>
          <a:stretch>
            <a:fillRect/>
          </a:stretch>
        </p:blipFill>
        <p:spPr bwMode="auto">
          <a:xfrm>
            <a:off x="1000100" y="4214818"/>
            <a:ext cx="3714776" cy="225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85984" y="3786190"/>
            <a:ext cx="642942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출발</a:t>
            </a:r>
            <a:endParaRPr lang="ko-KR" alt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143768" y="1785926"/>
            <a:ext cx="64294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입장</a:t>
            </a:r>
            <a:endParaRPr lang="ko-KR" altLang="en-US" sz="1200"/>
          </a:p>
        </p:txBody>
      </p:sp>
      <p:sp>
        <p:nvSpPr>
          <p:cNvPr id="30" name="오른쪽 화살표 29"/>
          <p:cNvSpPr/>
          <p:nvPr/>
        </p:nvSpPr>
        <p:spPr>
          <a:xfrm>
            <a:off x="1785918" y="5500702"/>
            <a:ext cx="1071570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71538" y="5500702"/>
            <a:ext cx="642942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smtClean="0"/>
              <a:t>입장</a:t>
            </a:r>
            <a:endParaRPr lang="ko-KR" altLang="en-US" sz="1200"/>
          </a:p>
        </p:txBody>
      </p:sp>
      <p:sp>
        <p:nvSpPr>
          <p:cNvPr id="32" name="아래쪽 화살표 31"/>
          <p:cNvSpPr/>
          <p:nvPr/>
        </p:nvSpPr>
        <p:spPr>
          <a:xfrm flipV="1">
            <a:off x="2714612" y="5072074"/>
            <a:ext cx="214314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2928926" y="4857760"/>
            <a:ext cx="428628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714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6. 2</a:t>
            </a:r>
            <a:r>
              <a:rPr lang="ko-KR" altLang="en-US" dirty="0" smtClean="0"/>
              <a:t>부 행사장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142976" y="1214422"/>
            <a:ext cx="6500858" cy="1928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786050" y="2000240"/>
            <a:ext cx="4214842" cy="35719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143240" y="2428868"/>
            <a:ext cx="38576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2" idx="1"/>
            <a:endCxn id="12" idx="1"/>
          </p:cNvCxnSpPr>
          <p:nvPr/>
        </p:nvCxnSpPr>
        <p:spPr>
          <a:xfrm rot="10800000">
            <a:off x="2786050" y="2178835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4414" y="3357562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</a:t>
            </a:r>
            <a:r>
              <a:rPr lang="ko-KR" altLang="en-US" sz="1200" dirty="0" smtClean="0"/>
              <a:t>층 </a:t>
            </a:r>
            <a:r>
              <a:rPr lang="en-US" altLang="ko-KR" sz="1200" dirty="0" smtClean="0"/>
              <a:t>: </a:t>
            </a:r>
            <a:r>
              <a:rPr lang="ko-KR" altLang="en-US" sz="1200" dirty="0" err="1" smtClean="0"/>
              <a:t>내외빈</a:t>
            </a:r>
            <a:r>
              <a:rPr lang="ko-KR" altLang="en-US" sz="1200" dirty="0" smtClean="0"/>
              <a:t> 석</a:t>
            </a:r>
            <a:endParaRPr lang="en-US" altLang="ko-KR" sz="1200" dirty="0" smtClean="0"/>
          </a:p>
          <a:p>
            <a:r>
              <a:rPr lang="en-US" altLang="ko-KR" sz="1200" dirty="0" smtClean="0"/>
              <a:t>2</a:t>
            </a:r>
            <a:r>
              <a:rPr lang="ko-KR" altLang="en-US" sz="1200" dirty="0" smtClean="0"/>
              <a:t>층 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직원 및 가족 석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71480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주차장 및 도우미 배치도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00100" y="1285860"/>
            <a:ext cx="857256" cy="928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071670" y="1285860"/>
            <a:ext cx="328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본동 현관 앞 </a:t>
            </a:r>
            <a:r>
              <a:rPr lang="en-US" altLang="ko-KR" sz="1200" dirty="0" smtClean="0"/>
              <a:t>3</a:t>
            </a:r>
            <a:r>
              <a:rPr lang="ko-KR" altLang="en-US" sz="1200" dirty="0" smtClean="0"/>
              <a:t>명 </a:t>
            </a:r>
            <a:r>
              <a:rPr lang="en-US" altLang="ko-KR" sz="1200" dirty="0" smtClean="0"/>
              <a:t>:  </a:t>
            </a:r>
          </a:p>
          <a:p>
            <a:r>
              <a:rPr lang="ko-KR" altLang="en-US" sz="1200" dirty="0" smtClean="0"/>
              <a:t>생활관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명 </a:t>
            </a:r>
            <a:r>
              <a:rPr lang="en-US" altLang="ko-KR" sz="1200" dirty="0" smtClean="0"/>
              <a:t>:</a:t>
            </a:r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식전 배치시간 </a:t>
            </a:r>
            <a:r>
              <a:rPr lang="en-US" altLang="ko-KR" sz="1200" dirty="0" smtClean="0"/>
              <a:t>: 10:00~11:10</a:t>
            </a:r>
          </a:p>
          <a:p>
            <a:r>
              <a:rPr lang="ko-KR" altLang="en-US" sz="1200" dirty="0" smtClean="0"/>
              <a:t>식후 배치시간 </a:t>
            </a:r>
            <a:r>
              <a:rPr lang="en-US" altLang="ko-KR" sz="1200" dirty="0" smtClean="0"/>
              <a:t>: 13:15~14:00</a:t>
            </a:r>
            <a:endParaRPr lang="ko-KR" alt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500306"/>
            <a:ext cx="6572296" cy="383295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6" name="순서도: 자기 디스크 15"/>
          <p:cNvSpPr/>
          <p:nvPr/>
        </p:nvSpPr>
        <p:spPr>
          <a:xfrm>
            <a:off x="4714876" y="2571744"/>
            <a:ext cx="285752" cy="42862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순서도: 자기 디스크 17"/>
          <p:cNvSpPr/>
          <p:nvPr/>
        </p:nvSpPr>
        <p:spPr>
          <a:xfrm>
            <a:off x="5572132" y="3429000"/>
            <a:ext cx="223838" cy="42862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순서도: 자기 디스크 18"/>
          <p:cNvSpPr/>
          <p:nvPr/>
        </p:nvSpPr>
        <p:spPr>
          <a:xfrm>
            <a:off x="5572132" y="4643446"/>
            <a:ext cx="285752" cy="42862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순서도: 자기 디스크 19"/>
          <p:cNvSpPr/>
          <p:nvPr/>
        </p:nvSpPr>
        <p:spPr>
          <a:xfrm>
            <a:off x="5572132" y="5572140"/>
            <a:ext cx="285752" cy="428628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1704</Words>
  <Application>Microsoft Office PowerPoint</Application>
  <PresentationFormat>화면 슬라이드 쇼(4:3)</PresentationFormat>
  <Paragraphs>371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㈜티엔씨 신사옥 준공식 -운영 시나리오-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</vt:vector>
  </TitlesOfParts>
  <Company>기획부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㈜티엔씨 신사옥 준공식 -운영 시나리오-</dc:title>
  <dc:creator>윤현섭</dc:creator>
  <cp:lastModifiedBy>윤현섭</cp:lastModifiedBy>
  <cp:revision>39</cp:revision>
  <dcterms:created xsi:type="dcterms:W3CDTF">2011-11-09T09:40:27Z</dcterms:created>
  <dcterms:modified xsi:type="dcterms:W3CDTF">2011-11-10T05:53:52Z</dcterms:modified>
</cp:coreProperties>
</file>